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93" r:id="rId3"/>
    <p:sldId id="387" r:id="rId4"/>
    <p:sldId id="394" r:id="rId5"/>
    <p:sldId id="395" r:id="rId6"/>
    <p:sldId id="396" r:id="rId7"/>
    <p:sldId id="397" r:id="rId8"/>
    <p:sldId id="398" r:id="rId9"/>
    <p:sldId id="399" r:id="rId10"/>
    <p:sldId id="400" r:id="rId11"/>
    <p:sldId id="401" r:id="rId12"/>
    <p:sldId id="402" r:id="rId13"/>
    <p:sldId id="403" r:id="rId14"/>
    <p:sldId id="404" r:id="rId15"/>
    <p:sldId id="405" r:id="rId16"/>
    <p:sldId id="406" r:id="rId17"/>
    <p:sldId id="407" r:id="rId18"/>
    <p:sldId id="408" r:id="rId19"/>
    <p:sldId id="409" r:id="rId20"/>
    <p:sldId id="410" r:id="rId21"/>
    <p:sldId id="411" r:id="rId22"/>
    <p:sldId id="412" r:id="rId23"/>
    <p:sldId id="413" r:id="rId24"/>
    <p:sldId id="414" r:id="rId25"/>
    <p:sldId id="415" r:id="rId26"/>
    <p:sldId id="416" r:id="rId27"/>
    <p:sldId id="418" r:id="rId28"/>
    <p:sldId id="417" r:id="rId29"/>
    <p:sldId id="419" r:id="rId30"/>
    <p:sldId id="421" r:id="rId31"/>
    <p:sldId id="420" r:id="rId32"/>
    <p:sldId id="29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5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C711B-CF8C-4D29-044D-D73613D03E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7A202-7882-D8CB-AD68-C806E64177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5CC93-2512-ADFE-41EE-FC538FD3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613DE-1436-5241-925A-5BD5A354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9204E-09A2-F8BD-DDC0-33C284DFC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252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64CCB-1C30-8EFA-3A65-E424D82D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DB5931-A702-BC9D-45C0-53877E3C0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752C-559C-B6DA-3EF7-362FD13B3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79113-138C-18D1-9F14-4D9DBC5F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37FE7-867F-9C70-ACD9-357003817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753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CEC449-285B-5D3E-2A7C-0BDCE0322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67C529-8378-AF89-52F7-CC3FF7551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4A6BE-F1F6-42A1-45A5-5A64C28DB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3CE5F-A838-47E6-7A4B-A9291A004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A525B-7E14-7C43-5062-69C75DCC1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480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943F3-5D14-05EA-DA35-25E0AFEC6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D1369-CCA4-4081-0BAC-7FBCF3F2A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44742-E79D-0702-F56B-42F86756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BAA7D-8C0B-40BC-65AE-B75785F04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2EAF6-AE5A-B703-BE13-C422A17C1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476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43954-AF0B-8F1D-D198-45343D8AC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1303C-7578-C504-E0F5-A2E89626E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56B5E-F3A4-C4E9-9D8A-806881D08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EBFAD-B1ED-1C8A-760F-E54E64C97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1418A-C627-933F-D9FA-FF38FC50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8295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F856-3E9E-59AD-9603-10E6D1A10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F0686-2D77-4BED-0CF8-DCAA872B2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AF043-1B08-145F-9D44-625F0AAAA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089B1-184B-B2E6-4582-9DD9D406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1F3B0-7F47-8708-AEF0-0E7A3227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D0F6A-05EA-7976-F135-D2AC6942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65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A82E5-9716-F0CE-C4AC-A0B48D222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D004A-7B35-32C0-4A92-E4E3213C0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7531F-2679-39E3-CC5B-2A8968F73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E31470-E66D-BBEA-B2AC-EFF735650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DCFE7-705A-C120-68F7-87CCE3869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B2A480-1AF7-D81A-64FC-5B02A85FD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7674E-4E93-F3EE-8D8E-B92248E3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78EE5B-F19A-3FA0-C2A9-79838714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81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06B4-EEC5-FED3-E061-B94804A3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7A045-A989-4261-A532-D40F64373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1BF0EB-C068-7257-9141-F3CD3133A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9B76B-1FDB-3B24-A3DD-8D60723A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20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8E85D-8CF6-F824-CFD0-11F71BBF5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D5B69-434F-1938-F2A6-C45BD4D06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0E0F3-ED28-0CF2-7501-715FA250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6094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B1B6-2D55-5ABE-08C4-91A4DADEF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B40F2-FAA0-E4EC-9279-A2B779C65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4C4DF-4291-ACC9-7D14-6B980C9FF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603A-CE6B-3FB7-8619-44C6F378F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8E5383-111F-A8AC-BA9C-10DD1989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EEA8A-4869-AF9B-9BBB-4BB03234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9233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2DA61-E6EB-F589-C37D-C3C355825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C7CC8-974A-4766-95CC-B5E827C304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A4648-47FD-A403-57BE-8B992F745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CD0D4-70C0-F7D0-FB40-BC6F9B6D0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AA75CD-668C-075E-82F0-DF41EF19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11957-BDCD-F410-AE50-DCC380386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483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AC75ED-3B91-3B62-E4EE-D2B2F0D3B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78DFB-1C7C-E4A0-472A-DDF6931AD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0C62E-0EDF-25FD-6828-50C67E7CBB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CE2767-FAF7-435E-AAB6-B341013E0D7B}" type="datetimeFigureOut">
              <a:rPr lang="en-AU" smtClean="0"/>
              <a:t>7/09/2024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FD14B-0811-B588-B3E5-E61C49E46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E7CD0-262E-73DB-6D0B-70A6E0676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317C6C-8D8D-4ABD-99B3-40A8EEB61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750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fusiontomo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914B-D665-2ABD-B609-497C3D534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57048"/>
            <a:ext cx="12192000" cy="2871952"/>
          </a:xfrm>
        </p:spPr>
        <p:txBody>
          <a:bodyPr>
            <a:normAutofit fontScale="90000"/>
          </a:bodyPr>
          <a:lstStyle/>
          <a:p>
            <a:r>
              <a:rPr lang="en-AU" sz="7000" dirty="0">
                <a:latin typeface="Calibri" panose="020F0502020204030204" pitchFamily="34" charset="0"/>
                <a:cs typeface="Calibri" panose="020F0502020204030204" pitchFamily="34" charset="0"/>
              </a:rPr>
              <a:t>ITEC100 – Week 6</a:t>
            </a:r>
            <a:br>
              <a:rPr lang="en-AU" sz="7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7000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 Testing</a:t>
            </a:r>
            <a:endParaRPr lang="en-AU" sz="7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5AD97-A697-08E8-A42C-D263E899CD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3600" dirty="0">
                <a:latin typeface="Calibri" panose="020F0502020204030204" pitchFamily="34" charset="0"/>
                <a:cs typeface="Calibri" panose="020F0502020204030204" pitchFamily="34" charset="0"/>
              </a:rPr>
              <a:t>Tutor: Dr. Farshid Keivanian</a:t>
            </a:r>
          </a:p>
        </p:txBody>
      </p:sp>
    </p:spTree>
    <p:extLst>
      <p:ext uri="{BB962C8B-B14F-4D97-AF65-F5344CB8AC3E}">
        <p14:creationId xmlns:p14="http://schemas.microsoft.com/office/powerpoint/2010/main" val="523888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Review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worksheet, use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CONCATENATE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function to display the contents of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B4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and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separated by a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space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in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J4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6434A1-9460-2452-90D8-87EB3D66C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274" b="8751"/>
          <a:stretch/>
        </p:blipFill>
        <p:spPr>
          <a:xfrm>
            <a:off x="4867606" y="1595020"/>
            <a:ext cx="7324394" cy="4964517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95020"/>
            <a:ext cx="4970206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Press Enter: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After typing the formula, press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result in cell J4 should now display the content of B4 and A4 separated by a space.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Explanation: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CONCATENATE function is used to join two or more text strings into one string.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" " adds a space between the content of B4 and A4.</a:t>
            </a:r>
          </a:p>
        </p:txBody>
      </p:sp>
    </p:spTree>
    <p:extLst>
      <p:ext uri="{BB962C8B-B14F-4D97-AF65-F5344CB8AC3E}">
        <p14:creationId xmlns:p14="http://schemas.microsoft.com/office/powerpoint/2010/main" val="2673425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June worksheet, use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Autofill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extend the series starting in the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the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A33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04207"/>
            <a:ext cx="5545546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the Starting Cell: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cell A4, which contains the date "01/Jun/2010."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Use the Autofill Handle: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Move your cursor to the bottom-right corner of cell A4 until it changes to a small black cross (this is the Autofill handle).</a:t>
            </a:r>
          </a:p>
        </p:txBody>
      </p:sp>
      <p:pic>
        <p:nvPicPr>
          <p:cNvPr id="8194" name="Picture 2" descr="Uploaded image">
            <a:extLst>
              <a:ext uri="{FF2B5EF4-FFF2-40B4-BE49-F238E27FC236}">
                <a16:creationId xmlns:a16="http://schemas.microsoft.com/office/drawing/2014/main" id="{F8F76CA6-547F-D94C-6DC6-7E58F61AB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546" y="1200327"/>
            <a:ext cx="6646454" cy="565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043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743318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June worksheet, use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Autofill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extend the series starting in the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the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A33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0800"/>
            <a:ext cx="5545546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Drag Down to Extend the Series: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and hold the left mouse button on the Autofill handle and drag it down to cell A33.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As you drag down, Excel will automatically fill in the dates in sequence.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Release the Mouse Button: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Once you reach cell A33, release the mouse button. The dates should now be filled in, continuing the series from A4.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2C8067-6EA0-98C6-6C0D-DC31EE73AC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161" b="10322"/>
          <a:stretch/>
        </p:blipFill>
        <p:spPr>
          <a:xfrm>
            <a:off x="7433187" y="-31195"/>
            <a:ext cx="4758813" cy="689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23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743318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June worksheet, apply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Table Style Light 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the cells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A3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through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D34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786243"/>
            <a:ext cx="7728155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the Range of Cells: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and drag to select the cells from A3 to D34 in the "June" worksheet.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Convert the Range to a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Excel will automatically detect the range you've selected.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Ensure the checkbox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My table has headers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is checked since your selection includes headers in row 3 (Date, Fiction, Non-Fiction, Reference).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convert the range to a table.</a:t>
            </a:r>
          </a:p>
        </p:txBody>
      </p:sp>
      <p:pic>
        <p:nvPicPr>
          <p:cNvPr id="10242" name="Picture 2" descr="Uploaded image">
            <a:extLst>
              <a:ext uri="{FF2B5EF4-FFF2-40B4-BE49-F238E27FC236}">
                <a16:creationId xmlns:a16="http://schemas.microsoft.com/office/drawing/2014/main" id="{E7FAD041-E1DB-50C9-217D-2709320E90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1" r="33831" b="8751"/>
          <a:stretch/>
        </p:blipFill>
        <p:spPr bwMode="auto">
          <a:xfrm>
            <a:off x="7728155" y="0"/>
            <a:ext cx="4463845" cy="683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303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743318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June worksheet, apply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Table Style Light 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 the cells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A3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through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D34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799"/>
            <a:ext cx="7728155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Apply Table Style Light 4: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With the newly created table still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Design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 (this tab appears only when the table is selected).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Styles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the drop-down arrow to see more styles.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Scroll through the list of styles and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4 Style Light 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Review the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Your selected range should now be formatted using the "Table Style Light 4" style, with alternating light-colored rows and formatted headers.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CC376-3AF2-002B-D283-7158E184E0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82" r="34193" b="8751"/>
          <a:stretch/>
        </p:blipFill>
        <p:spPr>
          <a:xfrm>
            <a:off x="7708257" y="-1"/>
            <a:ext cx="441245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60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54336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Annual Sales worksheet, apply a Link to the title 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 that links to the website www.fusiontomo.com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85" y="2287518"/>
            <a:ext cx="7728155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Apply Table Style Light 4: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With the newly created table still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Design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 (this tab appears only when the table is selected).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Styles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the drop-down arrow to see more styles.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Scroll through the list of styles and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 4 Style Light 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Review the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Your selected range should now be formatted using the "Table Style Light 4" style, with alternating light-colored rows and formatted headers.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077C10-7D91-7651-158C-9EBFFA063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67" t="26451" r="20402" b="26667"/>
          <a:stretch/>
        </p:blipFill>
        <p:spPr>
          <a:xfrm>
            <a:off x="6543367" y="0"/>
            <a:ext cx="5648633" cy="321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2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Annual Sales worksheet, apply a Link to the title 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 that links to the website www.fusiontomo.com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42" y="2125544"/>
            <a:ext cx="6297559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the Cell Containing the Title: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cell A1 where the title "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Inc." is located.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Insert the Hyperlink: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Right-click on cell A1 and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from the context menu. Alternatively, you can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 and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D69F91-6E89-016C-5113-E7C65EEEDB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03" r="19919" b="26667"/>
          <a:stretch/>
        </p:blipFill>
        <p:spPr>
          <a:xfrm>
            <a:off x="6368844" y="0"/>
            <a:ext cx="5751871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850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Annual Sales worksheet, apply a Link to the title 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 that links to the website www.fusiontomo.com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42" y="2125544"/>
            <a:ext cx="6202169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Add the Website URL: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dialog box that appears, type the URL http://www.fusiontomo.com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Address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field.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Ensure that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Text to display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field shows "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Confirm and Apply: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apply the hyperlink.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245F7F-33A0-44D5-1C81-DE2894FA0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72" t="25592" r="20402" b="27312"/>
          <a:stretch/>
        </p:blipFill>
        <p:spPr>
          <a:xfrm>
            <a:off x="6237811" y="0"/>
            <a:ext cx="591854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51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Annual Sales worksheet, apply a Link to the title 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 that links to the website www.fusiontomo.com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85" y="1985159"/>
            <a:ext cx="613088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Verify the Link: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title "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FusionTomo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Inc." in cell A1 should now be a clickable hyperlink that takes you to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www.fusiontomo.com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when clicked.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38A1F0-41C3-6DF1-3FEC-AF1BEF4128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72" t="25592" r="20402" b="27312"/>
          <a:stretch/>
        </p:blipFill>
        <p:spPr>
          <a:xfrm>
            <a:off x="6237811" y="0"/>
            <a:ext cx="591854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19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cell range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B16:F16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set the style of the cell with the following characteristics: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 Format = Currency, Font = Courier New, Fill Color = Yellow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443" y="3581400"/>
            <a:ext cx="1222688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the Cell Range: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 and drag to select the cells from B16 to F16 in the "Annual Sales" worksheet.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Set the Number Format to Currency: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 the cells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the drop-down arrow next to the Number Format box and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Currency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F7368AD8-801B-B984-48B1-A0A8D95D42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1028" name="Picture 4" descr="Uploaded image">
            <a:extLst>
              <a:ext uri="{FF2B5EF4-FFF2-40B4-BE49-F238E27FC236}">
                <a16:creationId xmlns:a16="http://schemas.microsoft.com/office/drawing/2014/main" id="{5126748A-2B68-DE8B-74FC-2DD266C547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17" t="25747" r="20518" b="26743"/>
          <a:stretch/>
        </p:blipFill>
        <p:spPr bwMode="auto">
          <a:xfrm>
            <a:off x="5964985" y="0"/>
            <a:ext cx="6227015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09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83767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761625-BDFA-95CA-3C21-D40DAE6668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50"/>
          <a:stretch/>
        </p:blipFill>
        <p:spPr>
          <a:xfrm>
            <a:off x="0" y="600164"/>
            <a:ext cx="12192000" cy="500292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6D632FE-772E-81E4-BC1F-80BE88AF9307}"/>
              </a:ext>
            </a:extLst>
          </p:cNvPr>
          <p:cNvSpPr/>
          <p:nvPr/>
        </p:nvSpPr>
        <p:spPr>
          <a:xfrm>
            <a:off x="1870841" y="4100052"/>
            <a:ext cx="4477407" cy="2507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8089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cell range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B16:F16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set the style of the cell with the following characteristics: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 Format = Currency, Font = Courier New, Fill Color = Yellow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443" y="3429000"/>
            <a:ext cx="12226885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Change the Font to Courier New: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Still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 the drop-down arrow in the Font box and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Courier New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from the list.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Set the Fill Color to Yellow: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 the drop-down arrow next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Fill Color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icon (paint bucket) and 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Yellow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from the color palette.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4258D3-33F3-C22A-CC63-EC1D58B5C6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53" r="53793" b="28735"/>
          <a:stretch/>
        </p:blipFill>
        <p:spPr>
          <a:xfrm>
            <a:off x="5961681" y="0"/>
            <a:ext cx="623032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28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cell range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B16:F16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set the style of the cell with the following characteristics: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 Format = Currency, Font = Courier New, Fill Color = Yellow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443" y="4290773"/>
            <a:ext cx="1222688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Review Your Changes: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selected cells B16:F16 should now be formatted with the Currency number format, Courier New font, and a yellow fill color.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4258D3-33F3-C22A-CC63-EC1D58B5C6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53" r="53793" b="28735"/>
          <a:stretch/>
        </p:blipFill>
        <p:spPr>
          <a:xfrm>
            <a:off x="5961681" y="0"/>
            <a:ext cx="623032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50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523415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Product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worksheet, change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format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of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numbers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cells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B8:E33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so that no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decimal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places are showing.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75151"/>
            <a:ext cx="12226885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Select cells </a:t>
            </a:r>
            <a:r>
              <a:rPr lang="en-US" sz="2800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B8:E33</a:t>
            </a:r>
            <a:r>
              <a:rPr lang="en-US" sz="2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, and in the </a:t>
            </a:r>
            <a:r>
              <a:rPr lang="en-US" sz="2800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lang="en-US" sz="2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 tab, in the </a:t>
            </a:r>
            <a:r>
              <a:rPr lang="en-US" sz="2800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en-US" sz="2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 group, click </a:t>
            </a:r>
            <a:r>
              <a:rPr lang="en-US" sz="2800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Decrease Decimal </a:t>
            </a:r>
            <a:r>
              <a:rPr lang="en-US" sz="2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until there are no decimals on the numbers.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 descr="Uploaded image">
            <a:extLst>
              <a:ext uri="{FF2B5EF4-FFF2-40B4-BE49-F238E27FC236}">
                <a16:creationId xmlns:a16="http://schemas.microsoft.com/office/drawing/2014/main" id="{ECD22453-9CAD-E1BA-D37D-7166F9FC9F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2" t="17239" r="1466" b="15249"/>
          <a:stretch/>
        </p:blipFill>
        <p:spPr bwMode="auto">
          <a:xfrm>
            <a:off x="5234152" y="0"/>
            <a:ext cx="6947126" cy="35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C657FF-2FFA-C6DA-7158-193414B134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053"/>
          <a:stretch/>
        </p:blipFill>
        <p:spPr>
          <a:xfrm>
            <a:off x="34885" y="4872841"/>
            <a:ext cx="12192000" cy="198515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F99DA0-2909-C8A6-C8C8-77E14BBEC21C}"/>
              </a:ext>
            </a:extLst>
          </p:cNvPr>
          <p:cNvSpPr/>
          <p:nvPr/>
        </p:nvSpPr>
        <p:spPr>
          <a:xfrm>
            <a:off x="5815578" y="5787242"/>
            <a:ext cx="262757" cy="3993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5311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63688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Product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worksheet, change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format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of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numbers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cells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B8:E33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so that no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decimal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places are showing.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CF5756-4BAC-1534-10BA-91483BFB45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85"/>
          <a:stretch/>
        </p:blipFill>
        <p:spPr>
          <a:xfrm>
            <a:off x="0" y="677917"/>
            <a:ext cx="12192000" cy="618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264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5234152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Change the view to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split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screen view.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4885" y="3429000"/>
            <a:ext cx="12226885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the "View" tab in the ribbon.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"Window" group, click on "Split."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screen will split into four panes. You can adjust the split by dragging the bars horizontally or vertically.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6556E-0B35-36BA-2820-7BBB8E1409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862" b="10843"/>
          <a:stretch/>
        </p:blipFill>
        <p:spPr>
          <a:xfrm>
            <a:off x="5234153" y="0"/>
            <a:ext cx="6957848" cy="355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994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273440"/>
            <a:ext cx="11277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Change the view to the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split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screen view.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735D54-6EFF-D2CB-41ED-3A5D6B6E54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145" b="10230"/>
          <a:stretch/>
        </p:blipFill>
        <p:spPr>
          <a:xfrm>
            <a:off x="236483" y="873604"/>
            <a:ext cx="11719034" cy="593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977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368033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Merge &amp; Align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Right the content in cells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through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June worksheet.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EF87E133-039D-AC8A-B400-8AFA84285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6" t="2720" r="50000" b="9923"/>
          <a:stretch/>
        </p:blipFill>
        <p:spPr bwMode="auto">
          <a:xfrm>
            <a:off x="5362578" y="1039885"/>
            <a:ext cx="6829422" cy="500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57A2A1-D625-811F-0FE3-008EB5B215B6}"/>
              </a:ext>
            </a:extLst>
          </p:cNvPr>
          <p:cNvSpPr txBox="1"/>
          <p:nvPr/>
        </p:nvSpPr>
        <p:spPr>
          <a:xfrm>
            <a:off x="37075" y="1039884"/>
            <a:ext cx="542830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Cells: 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Highlight cells A2 through D2 in the June worksheet by clicking and dragging across them.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2. Merge the Cells: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Navigate to the "Home" tab in the Excel ribbon.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"Alignment" group, click the "Merge &amp; Center" dropdown.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either "Merge Across" or "Merge Cells." If you choose "Merge &amp; Center," you will need to adjust the alignment afterward.</a:t>
            </a:r>
          </a:p>
        </p:txBody>
      </p:sp>
    </p:spTree>
    <p:extLst>
      <p:ext uri="{BB962C8B-B14F-4D97-AF65-F5344CB8AC3E}">
        <p14:creationId xmlns:p14="http://schemas.microsoft.com/office/powerpoint/2010/main" val="24030321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368033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Merge &amp; Align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Right the content in cells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through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June worksheet.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EF87E133-039D-AC8A-B400-8AFA84285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6" t="2720" r="50000" b="9923"/>
          <a:stretch/>
        </p:blipFill>
        <p:spPr bwMode="auto">
          <a:xfrm>
            <a:off x="5362578" y="1039885"/>
            <a:ext cx="6829422" cy="500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57A2A1-D625-811F-0FE3-008EB5B215B6}"/>
              </a:ext>
            </a:extLst>
          </p:cNvPr>
          <p:cNvSpPr txBox="1"/>
          <p:nvPr/>
        </p:nvSpPr>
        <p:spPr>
          <a:xfrm>
            <a:off x="37075" y="1039884"/>
            <a:ext cx="5428304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3. Align the Content to the Right: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With the merged cell still selected, remain in the "Home" tab.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"Alignment" group, click the "Align Right" button to position the content on the right side of the merged cell. This will combine cells A2 through D2 into a single cell with the content aligned to the right.</a:t>
            </a:r>
            <a:endParaRPr lang="en-AU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076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368033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Merge &amp; Align 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Right the content in cells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through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June worksheet.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A67A0A-4F5A-390A-E47D-3EFA8D3794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9617"/>
          <a:stretch/>
        </p:blipFill>
        <p:spPr>
          <a:xfrm>
            <a:off x="588579" y="968196"/>
            <a:ext cx="11603421" cy="58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73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296345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Apply the style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Heading 3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the title </a:t>
            </a:r>
            <a:r>
              <a:rPr lang="en-US" sz="28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Blackbread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Books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Uploaded image">
            <a:extLst>
              <a:ext uri="{FF2B5EF4-FFF2-40B4-BE49-F238E27FC236}">
                <a16:creationId xmlns:a16="http://schemas.microsoft.com/office/drawing/2014/main" id="{C056C20F-2F2D-8AED-B613-215DCD7989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5" t="881" r="50776" b="9310"/>
          <a:stretch/>
        </p:blipFill>
        <p:spPr bwMode="auto">
          <a:xfrm>
            <a:off x="4656083" y="968196"/>
            <a:ext cx="7535917" cy="581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16D6A0-D4B0-E043-CE7B-63B9BC844668}"/>
              </a:ext>
            </a:extLst>
          </p:cNvPr>
          <p:cNvSpPr txBox="1"/>
          <p:nvPr/>
        </p:nvSpPr>
        <p:spPr>
          <a:xfrm>
            <a:off x="-1" y="968196"/>
            <a:ext cx="4656083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Title: Click on the cell containing the title "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Blackbread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Books" (likely cell A1) in the June worksheet.</a:t>
            </a:r>
          </a:p>
        </p:txBody>
      </p:sp>
    </p:spTree>
    <p:extLst>
      <p:ext uri="{BB962C8B-B14F-4D97-AF65-F5344CB8AC3E}">
        <p14:creationId xmlns:p14="http://schemas.microsoft.com/office/powerpoint/2010/main" val="503117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Annual Sales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 worksheet, use the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Find &amp; Select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 tool to find the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cell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 in the open spreadsheet that contains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Conditional </a:t>
            </a:r>
            <a:r>
              <a:rPr lang="en-US" sz="2800" b="1" i="0" dirty="0" err="1">
                <a:solidFill>
                  <a:srgbClr val="212529"/>
                </a:solidFill>
                <a:effectLst/>
                <a:latin typeface="-apple-system"/>
              </a:rPr>
              <a:t>Formating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 and apply a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Thick Outside Border.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DB133F-A53A-FC4C-601E-A489A465E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46" r="23189" b="9885"/>
          <a:stretch/>
        </p:blipFill>
        <p:spPr>
          <a:xfrm>
            <a:off x="0" y="1985159"/>
            <a:ext cx="10867697" cy="486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590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296345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Apply the style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Heading 3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the title </a:t>
            </a:r>
            <a:r>
              <a:rPr lang="en-US" sz="28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Blackbread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Books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Uploaded image">
            <a:extLst>
              <a:ext uri="{FF2B5EF4-FFF2-40B4-BE49-F238E27FC236}">
                <a16:creationId xmlns:a16="http://schemas.microsoft.com/office/drawing/2014/main" id="{C056C20F-2F2D-8AED-B613-215DCD7989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5" t="881" r="50776" b="9310"/>
          <a:stretch/>
        </p:blipFill>
        <p:spPr bwMode="auto">
          <a:xfrm>
            <a:off x="5923279" y="1012243"/>
            <a:ext cx="6268721" cy="4833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16D6A0-D4B0-E043-CE7B-63B9BC844668}"/>
              </a:ext>
            </a:extLst>
          </p:cNvPr>
          <p:cNvSpPr txBox="1"/>
          <p:nvPr/>
        </p:nvSpPr>
        <p:spPr>
          <a:xfrm>
            <a:off x="0" y="968196"/>
            <a:ext cx="592327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2. Apply Heading 3 Style: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"Home" tab in the Excel ribbon.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"Styles" group, click on "Cell Styles".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 dropdown menu will appear with various styles. Scroll down to find "Heading 3".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"Heading 3" to apply the style to the selected cell. This will format the title "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Blackbread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Books" using the predefined "Heading 3" style.</a:t>
            </a:r>
            <a:endParaRPr lang="en-AU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511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-115614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296345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Apply the style 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Heading 3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the title </a:t>
            </a:r>
            <a:r>
              <a:rPr lang="en-US" sz="28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Blackbread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Books</a:t>
            </a:r>
            <a:r>
              <a:rPr lang="en-US" sz="28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06A52D-F15E-43A2-21EE-F1B4DD6FF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52" r="50000" b="7778"/>
          <a:stretch/>
        </p:blipFill>
        <p:spPr>
          <a:xfrm>
            <a:off x="4656083" y="968196"/>
            <a:ext cx="7535917" cy="584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062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omputer script on a screen">
            <a:extLst>
              <a:ext uri="{FF2B5EF4-FFF2-40B4-BE49-F238E27FC236}">
                <a16:creationId xmlns:a16="http://schemas.microsoft.com/office/drawing/2014/main" id="{7F99A1C5-3744-AD25-AFA2-8B1366EA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1" r="40253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57B159-EFA5-77C6-3D96-0F80E65B34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32734"/>
            <a:ext cx="6096000" cy="21532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88900">
              <a:lnSpc>
                <a:spcPct val="150000"/>
              </a:lnSpc>
            </a:pPr>
            <a:r>
              <a:rPr lang="en-US" sz="2800" kern="1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Submit the Excel Associate 365 'Skill Reviews 1 and 2. Make sure your name, data, and score is visible in the screenshots.</a:t>
            </a:r>
            <a:endParaRPr lang="en-US" sz="2800" kern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48DEB-53CC-CA6E-995E-2C84F45A4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843" y="2884929"/>
            <a:ext cx="5141338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800" kern="120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en-US" sz="3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800" kern="1200">
                <a:latin typeface="Calibri" panose="020F0502020204030204" pitchFamily="34" charset="0"/>
                <a:cs typeface="Calibri" panose="020F0502020204030204" pitchFamily="34" charset="0"/>
              </a:rPr>
              <a:t>Dr. Farshid Keivanian</a:t>
            </a:r>
            <a:endParaRPr lang="en-US" sz="3800" kern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340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CFCE0-2B5D-6FA8-2D69-5126708BC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87" r="53707" b="32873"/>
          <a:stretch/>
        </p:blipFill>
        <p:spPr>
          <a:xfrm>
            <a:off x="7403690" y="1734207"/>
            <a:ext cx="4788310" cy="243427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244A0EE-8809-754B-E79A-C1FBAE053A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0164"/>
            <a:ext cx="12192000" cy="6036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Go to the "Annual Sales" Worksheet: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 on the tab named "Annual Sales" at the bottom of the Excel window.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Use the Find &amp; Select Tool: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 the Ribbon,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Find &amp; 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 the drop-down menu,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Conditional Formatting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Find the Cell with Conditional Formatting: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Excel will highlight the cell(s) that contain Conditional Formatting. This is the cell you need to modify.</a:t>
            </a:r>
          </a:p>
        </p:txBody>
      </p:sp>
    </p:spTree>
    <p:extLst>
      <p:ext uri="{BB962C8B-B14F-4D97-AF65-F5344CB8AC3E}">
        <p14:creationId xmlns:p14="http://schemas.microsoft.com/office/powerpoint/2010/main" val="3975045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740369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CFCE0-2B5D-6FA8-2D69-5126708BC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87" r="53707" b="32873"/>
          <a:stretch/>
        </p:blipFill>
        <p:spPr>
          <a:xfrm>
            <a:off x="7403690" y="0"/>
            <a:ext cx="4788310" cy="2434279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244A0EE-8809-754B-E79A-C1FBAE053A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4207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Apply a Thick Outside Border: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 the cell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on the drop-down arrow next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Borders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icon.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 the list,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Thick Outside Borders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Save Your Work: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Save the Excel file by pressing Ctrl + S or by clicking on the Save icon.</a:t>
            </a:r>
          </a:p>
        </p:txBody>
      </p:sp>
    </p:spTree>
    <p:extLst>
      <p:ext uri="{BB962C8B-B14F-4D97-AF65-F5344CB8AC3E}">
        <p14:creationId xmlns:p14="http://schemas.microsoft.com/office/powerpoint/2010/main" val="233262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Use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AutoSum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tool to get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SUM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of the values for each cell (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B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through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F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) in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Total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row.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DB133F-A53A-FC4C-601E-A489A465E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46" r="23189" b="9885"/>
          <a:stretch/>
        </p:blipFill>
        <p:spPr>
          <a:xfrm>
            <a:off x="0" y="1985159"/>
            <a:ext cx="10867697" cy="486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8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824633"/>
            <a:ext cx="5353665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the Cell in the Total Row (Column B):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Click on cell B16 (the cell directly below the Q1 column values in the Total row).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Use the AutoSum Tool: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While cell B16 is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on the Ribbon.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find and click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AutoSum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button (Σ symbol).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Excel will automatically select the range of cells above it (B5 through B15). Press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confirm the sum.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987432-9DE0-C163-3039-166923AF0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47" r="53790" b="29247"/>
          <a:stretch/>
        </p:blipFill>
        <p:spPr>
          <a:xfrm>
            <a:off x="5220929" y="0"/>
            <a:ext cx="6971071" cy="388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5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733246"/>
            <a:ext cx="5560142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Repeat for Columns C through F: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Repeat the above steps for each of the following cells: C16, D16, E16, and F16.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 each cell, select the corresponding cell in the Total row and use the AutoSum tool to calculate the sum of the values above 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Review the Results: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After performing these steps, cells B16 through F16 should display the total sums for each respective column.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987432-9DE0-C163-3039-166923AF0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47" r="53790" b="29247"/>
          <a:stretch/>
        </p:blipFill>
        <p:spPr>
          <a:xfrm>
            <a:off x="5447208" y="0"/>
            <a:ext cx="6744792" cy="376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59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A71A7B-F59A-B11F-07B3-E14754C667AD}"/>
              </a:ext>
            </a:extLst>
          </p:cNvPr>
          <p:cNvSpPr txBox="1"/>
          <p:nvPr/>
        </p:nvSpPr>
        <p:spPr>
          <a:xfrm>
            <a:off x="0" y="0"/>
            <a:ext cx="12192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Excel Associate 365 Review 1</a:t>
            </a:r>
            <a:endParaRPr lang="en-AU" sz="3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84BF9-0C86-699B-4F66-8B63CCA768C6}"/>
              </a:ext>
            </a:extLst>
          </p:cNvPr>
          <p:cNvSpPr txBox="1"/>
          <p:nvPr/>
        </p:nvSpPr>
        <p:spPr>
          <a:xfrm>
            <a:off x="0" y="600164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In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Review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worksheet, use the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CONCATENATE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function to display the contents of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B4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and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separated by a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space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 in cell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J4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6434A1-9460-2452-90D8-87EB3D66C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274" b="8751"/>
          <a:stretch/>
        </p:blipFill>
        <p:spPr>
          <a:xfrm>
            <a:off x="4758810" y="1554270"/>
            <a:ext cx="7433189" cy="5038259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7E0301C5-3D39-996A-5355-5D196AAF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95021"/>
            <a:ext cx="5101314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Select Cell J4: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cell J4 in the "Review" worksheet.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Enter the CONCATENATE Function: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cell J4, enter the following formula: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excel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= CONCATENATE(B4, " ", A4)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This formula combines the content of cell B4 and cell A4, with a space (" ") between them.</a:t>
            </a:r>
          </a:p>
        </p:txBody>
      </p:sp>
    </p:spTree>
    <p:extLst>
      <p:ext uri="{BB962C8B-B14F-4D97-AF65-F5344CB8AC3E}">
        <p14:creationId xmlns:p14="http://schemas.microsoft.com/office/powerpoint/2010/main" val="619863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2293</Words>
  <Application>Microsoft Office PowerPoint</Application>
  <PresentationFormat>Widescreen</PresentationFormat>
  <Paragraphs>169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-apple-system</vt:lpstr>
      <vt:lpstr>Aptos</vt:lpstr>
      <vt:lpstr>Aptos Display</vt:lpstr>
      <vt:lpstr>Arial</vt:lpstr>
      <vt:lpstr>Calibri</vt:lpstr>
      <vt:lpstr>Office Theme</vt:lpstr>
      <vt:lpstr>ITEC100 – Week 6 Excel Associate 365 Review 1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Submit the Excel Associate 365 'Skill Reviews 1 and 2. Make sure your name, data, and score is visible in the screenshots.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367</cp:revision>
  <dcterms:created xsi:type="dcterms:W3CDTF">2024-07-30T23:10:44Z</dcterms:created>
  <dcterms:modified xsi:type="dcterms:W3CDTF">2024-09-07T01:08:39Z</dcterms:modified>
</cp:coreProperties>
</file>

<file path=docProps/thumbnail.jpeg>
</file>